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Arial Black" panose="020B0604020202020204" pitchFamily="34" charset="0"/>
      <p:regular r:id="rId11"/>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1"/>
  </p:normalViewPr>
  <p:slideViewPr>
    <p:cSldViewPr snapToGrid="0">
      <p:cViewPr varScale="1">
        <p:scale>
          <a:sx n="121" d="100"/>
          <a:sy n="121" d="100"/>
        </p:scale>
        <p:origin x="8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
                <a:solidFill>
                  <a:schemeClr val="dk1"/>
                </a:solidFill>
              </a:rPr>
              <a:t>Hello, we decided to make an application FIT Timetable.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62156b7ec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62156b7ec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cs"/>
              <a:t>Everybody knows FIT private timetable that you can find in information system but it takes a lot of time to sign up and find the right tab. In addition to it, some blocks in this timetable are useless because they happen just one day in semester and sometime you can see many same bloks under each other and that’s disturbing.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62156b7e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62156b7e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
                <a:solidFill>
                  <a:schemeClr val="dk1"/>
                </a:solidFill>
              </a:rPr>
              <a:t>Show what the app looks like, how it is designed. The</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best option are videos from the emulator or real use</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included in PowerPoint slides (live shows tend to be a</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problem, don't do them).</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    - Describe technical and design internals of your project -</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briefly, only the most interesting things.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5dd64d834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5dd64d83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
                <a:solidFill>
                  <a:schemeClr val="dk1"/>
                </a:solidFill>
              </a:rPr>
              <a:t>Show what the app looks like, how it is designed. The</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best option are videos from the emulator or real use</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included in PowerPoint slides (live shows tend to be a</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problem, don't do them).</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    - Describe technical and design internals of your project -</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briefly, only the most interesting things.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5d0ec21b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5d0ec21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
              <a:t>Name what experience you take from the project, what you</a:t>
            </a:r>
            <a:endParaRPr/>
          </a:p>
          <a:p>
            <a:pPr marL="0" lvl="0" indent="0" algn="l" rtl="0">
              <a:spcBef>
                <a:spcPts val="0"/>
              </a:spcBef>
              <a:spcAft>
                <a:spcPts val="0"/>
              </a:spcAft>
              <a:buNone/>
            </a:pPr>
            <a:r>
              <a:rPr lang="cs"/>
              <a:t>would do differently given what you know now.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2156b7ec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2156b7ec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
              <a:t>Share your experience of working on the project: how was</a:t>
            </a:r>
            <a:endParaRPr/>
          </a:p>
          <a:p>
            <a:pPr marL="0" lvl="0" indent="0" algn="l" rtl="0">
              <a:spcBef>
                <a:spcPts val="0"/>
              </a:spcBef>
              <a:spcAft>
                <a:spcPts val="0"/>
              </a:spcAft>
              <a:buClr>
                <a:schemeClr val="dk1"/>
              </a:buClr>
              <a:buSzPts val="1100"/>
              <a:buFont typeface="Arial"/>
              <a:buNone/>
            </a:pPr>
            <a:r>
              <a:rPr lang="cs"/>
              <a:t>the work in the team, what was your experience with the</a:t>
            </a:r>
            <a:endParaRPr/>
          </a:p>
          <a:p>
            <a:pPr marL="0" lvl="0" indent="0" algn="l" rtl="0">
              <a:spcBef>
                <a:spcPts val="0"/>
              </a:spcBef>
              <a:spcAft>
                <a:spcPts val="0"/>
              </a:spcAft>
              <a:buClr>
                <a:schemeClr val="dk1"/>
              </a:buClr>
              <a:buSzPts val="1100"/>
              <a:buFont typeface="Arial"/>
              <a:buNone/>
            </a:pPr>
            <a:r>
              <a:rPr lang="cs"/>
              <a:t>selected platform, what surprised you positively and</a:t>
            </a:r>
            <a:endParaRPr/>
          </a:p>
          <a:p>
            <a:pPr marL="0" lvl="0" indent="0" algn="l" rtl="0">
              <a:spcBef>
                <a:spcPts val="0"/>
              </a:spcBef>
              <a:spcAft>
                <a:spcPts val="0"/>
              </a:spcAft>
              <a:buNone/>
            </a:pPr>
            <a:r>
              <a:rPr lang="cs"/>
              <a:t>negatively,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2156b7ecd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2156b7e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5d0ec21b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5d0ec21b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cs">
                <a:solidFill>
                  <a:schemeClr val="dk1"/>
                </a:solidFill>
              </a:rPr>
              <a:t>Show what the app looks like, how it is designed. The</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best option are videos from the emulator or real use</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included in PowerPoint slides (live shows tend to be a</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problem, don't do them).</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    - Describe technical and design internals of your project -</a:t>
            </a:r>
            <a:endParaRPr>
              <a:solidFill>
                <a:schemeClr val="dk1"/>
              </a:solidFill>
            </a:endParaRPr>
          </a:p>
          <a:p>
            <a:pPr marL="0" lvl="0" indent="0" algn="l" rtl="0">
              <a:spcBef>
                <a:spcPts val="0"/>
              </a:spcBef>
              <a:spcAft>
                <a:spcPts val="0"/>
              </a:spcAft>
              <a:buClr>
                <a:schemeClr val="dk1"/>
              </a:buClr>
              <a:buSzPts val="1100"/>
              <a:buFont typeface="Arial"/>
              <a:buNone/>
            </a:pPr>
            <a:r>
              <a:rPr lang="cs">
                <a:solidFill>
                  <a:schemeClr val="dk1"/>
                </a:solidFill>
              </a:rPr>
              <a:t>briefly, only the most interesting things.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rázdný">
  <p:cSld name="Prázdný">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adpis a obsah" type="obj">
  <p:cSld name="OBJECT">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Black"/>
              <a:buNone/>
              <a:defRPr sz="44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560"/>
              </a:spcBef>
              <a:spcAft>
                <a:spcPts val="0"/>
              </a:spcAft>
              <a:buClr>
                <a:schemeClr val="dk1"/>
              </a:buClr>
              <a:buSzPts val="2800"/>
              <a:buFont typeface="Noto Sans Symbols"/>
              <a:buNone/>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atička"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Úvodní snímek">
  <p:cSld name="Úvodní snímek">
    <p:spTree>
      <p:nvGrpSpPr>
        <p:cNvPr id="1" name="Shape 14"/>
        <p:cNvGrpSpPr/>
        <p:nvPr/>
      </p:nvGrpSpPr>
      <p:grpSpPr>
        <a:xfrm>
          <a:off x="0" y="0"/>
          <a:ext cx="0" cy="0"/>
          <a:chOff x="0" y="0"/>
          <a:chExt cx="0" cy="0"/>
        </a:xfrm>
      </p:grpSpPr>
      <p:pic>
        <p:nvPicPr>
          <p:cNvPr id="15" name="Google Shape;15;p5"/>
          <p:cNvPicPr preferRelativeResize="0"/>
          <p:nvPr/>
        </p:nvPicPr>
        <p:blipFill rotWithShape="1">
          <a:blip r:embed="rId2">
            <a:alphaModFix/>
          </a:blip>
          <a:srcRect/>
          <a:stretch/>
        </p:blipFill>
        <p:spPr>
          <a:xfrm>
            <a:off x="3114092" y="686985"/>
            <a:ext cx="2186862" cy="750639"/>
          </a:xfrm>
          <a:prstGeom prst="rect">
            <a:avLst/>
          </a:prstGeom>
          <a:noFill/>
          <a:ln>
            <a:noFill/>
          </a:ln>
        </p:spPr>
      </p:pic>
      <p:sp>
        <p:nvSpPr>
          <p:cNvPr id="16" name="Google Shape;16;p5"/>
          <p:cNvSpPr txBox="1">
            <a:spLocks noGrp="1"/>
          </p:cNvSpPr>
          <p:nvPr>
            <p:ph type="body" idx="1"/>
          </p:nvPr>
        </p:nvSpPr>
        <p:spPr>
          <a:xfrm>
            <a:off x="896938" y="2950368"/>
            <a:ext cx="7128000" cy="9174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5"/>
          <p:cNvSpPr txBox="1">
            <a:spLocks noGrp="1"/>
          </p:cNvSpPr>
          <p:nvPr>
            <p:ph type="body" idx="2"/>
          </p:nvPr>
        </p:nvSpPr>
        <p:spPr>
          <a:xfrm>
            <a:off x="896938" y="4246122"/>
            <a:ext cx="5043600" cy="3237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Google Shape;18;p5"/>
          <p:cNvSpPr txBox="1">
            <a:spLocks noGrp="1"/>
          </p:cNvSpPr>
          <p:nvPr>
            <p:ph type="body" idx="3"/>
          </p:nvPr>
        </p:nvSpPr>
        <p:spPr>
          <a:xfrm>
            <a:off x="6156325" y="4246122"/>
            <a:ext cx="1871700" cy="32370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Google Shape;19;p5"/>
          <p:cNvSpPr txBox="1">
            <a:spLocks noGrp="1"/>
          </p:cNvSpPr>
          <p:nvPr>
            <p:ph type="title"/>
          </p:nvPr>
        </p:nvSpPr>
        <p:spPr>
          <a:xfrm>
            <a:off x="899592" y="2139702"/>
            <a:ext cx="7128900" cy="702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2800"/>
              <a:buFont typeface="Arial Black"/>
              <a:buNone/>
              <a:defRPr sz="2800">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dpis a 2 obsahy">
  <p:cSld name="Nadpis a 2 obsah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Black"/>
              <a:buNone/>
              <a:defRPr sz="4400">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6"/>
          <p:cNvSpPr txBox="1">
            <a:spLocks noGrp="1"/>
          </p:cNvSpPr>
          <p:nvPr>
            <p:ph type="body" idx="1"/>
          </p:nvPr>
        </p:nvSpPr>
        <p:spPr>
          <a:xfrm>
            <a:off x="468313" y="1221581"/>
            <a:ext cx="3959100" cy="35100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2"/>
          </p:nvPr>
        </p:nvSpPr>
        <p:spPr>
          <a:xfrm>
            <a:off x="4716016" y="1221600"/>
            <a:ext cx="3959100" cy="35100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ovnání" type="twoTxTwoObj">
  <p:cSld name="TWO_OBJECTS_WITH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Black"/>
              <a:buNone/>
              <a:defRPr sz="4400">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Google Shape;27;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FF0000"/>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rgbClr val="FF0000"/>
              </a:buClr>
              <a:buSzPts val="2000"/>
              <a:buFont typeface="Noto Sans Symbols"/>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rgbClr val="FF0000"/>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FF0000"/>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rgbClr val="FF0000"/>
              </a:buClr>
              <a:buSzPts val="1600"/>
              <a:buFont typeface="Noto Sans Symbols"/>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 name="Google Shape;28;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Google Shape;29;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FF0000"/>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rgbClr val="FF0000"/>
              </a:buClr>
              <a:buSzPts val="2000"/>
              <a:buFont typeface="Noto Sans Symbols"/>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rgbClr val="FF0000"/>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FF0000"/>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rgbClr val="FF0000"/>
              </a:buClr>
              <a:buSzPts val="1600"/>
              <a:buFont typeface="Noto Sans Symbols"/>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2" name="Google Shape;32;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440267" y="4840048"/>
            <a:ext cx="8703600" cy="303600"/>
          </a:xfrm>
          <a:prstGeom prst="rect">
            <a:avLst/>
          </a:prstGeom>
          <a:solidFill>
            <a:srgbClr val="E400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 name="Google Shape;7;p1"/>
          <p:cNvPicPr preferRelativeResize="0"/>
          <p:nvPr/>
        </p:nvPicPr>
        <p:blipFill rotWithShape="1">
          <a:blip r:embed="rId10">
            <a:alphaModFix/>
          </a:blip>
          <a:srcRect/>
          <a:stretch/>
        </p:blipFill>
        <p:spPr>
          <a:xfrm>
            <a:off x="1732" y="4840048"/>
            <a:ext cx="303498" cy="303498"/>
          </a:xfrm>
          <a:prstGeom prst="rect">
            <a:avLst/>
          </a:prstGeom>
          <a:noFill/>
          <a:ln>
            <a:noFill/>
          </a:ln>
        </p:spPr>
      </p:pic>
      <p:sp>
        <p:nvSpPr>
          <p:cNvPr id="8" name="Google Shape;8;p1"/>
          <p:cNvSpPr txBox="1"/>
          <p:nvPr/>
        </p:nvSpPr>
        <p:spPr>
          <a:xfrm>
            <a:off x="467550" y="4840050"/>
            <a:ext cx="86766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cs" b="1">
                <a:solidFill>
                  <a:schemeClr val="lt1"/>
                </a:solidFill>
              </a:rPr>
              <a:t>Brno University of Technology</a:t>
            </a:r>
            <a:endParaRPr sz="1400" b="1" i="0" u="sng"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9"/>
          <p:cNvSpPr txBox="1">
            <a:spLocks noGrp="1"/>
          </p:cNvSpPr>
          <p:nvPr>
            <p:ph type="ctrTitle"/>
          </p:nvPr>
        </p:nvSpPr>
        <p:spPr>
          <a:xfrm>
            <a:off x="311708" y="9453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cs"/>
              <a:t>FI</a:t>
            </a:r>
            <a:r>
              <a:rPr lang="cs">
                <a:solidFill>
                  <a:srgbClr val="E4002B"/>
                </a:solidFill>
              </a:rPr>
              <a:t>T</a:t>
            </a:r>
            <a:r>
              <a:rPr lang="cs"/>
              <a:t> </a:t>
            </a:r>
            <a:r>
              <a:rPr lang="cs">
                <a:solidFill>
                  <a:srgbClr val="E4002B"/>
                </a:solidFill>
              </a:rPr>
              <a:t>T</a:t>
            </a:r>
            <a:r>
              <a:rPr lang="cs"/>
              <a:t>imetable</a:t>
            </a:r>
            <a:endParaRPr/>
          </a:p>
        </p:txBody>
      </p:sp>
      <p:sp>
        <p:nvSpPr>
          <p:cNvPr id="39" name="Google Shape;39;p9"/>
          <p:cNvSpPr txBox="1">
            <a:spLocks noGrp="1"/>
          </p:cNvSpPr>
          <p:nvPr>
            <p:ph type="subTitle" idx="1"/>
          </p:nvPr>
        </p:nvSpPr>
        <p:spPr>
          <a:xfrm>
            <a:off x="311700" y="2997925"/>
            <a:ext cx="8520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cs"/>
              <a:t>xtesar36, xkohou14, xharmi00</a:t>
            </a:r>
            <a:endParaRPr/>
          </a:p>
        </p:txBody>
      </p:sp>
      <p:pic>
        <p:nvPicPr>
          <p:cNvPr id="40" name="Google Shape;40;p9"/>
          <p:cNvPicPr preferRelativeResize="0"/>
          <p:nvPr/>
        </p:nvPicPr>
        <p:blipFill>
          <a:blip r:embed="rId3">
            <a:alphaModFix/>
          </a:blip>
          <a:stretch>
            <a:fillRect/>
          </a:stretch>
        </p:blipFill>
        <p:spPr>
          <a:xfrm>
            <a:off x="3666638" y="155700"/>
            <a:ext cx="1810719" cy="18349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cs"/>
              <a:t>FIT Private Timetable</a:t>
            </a:r>
            <a:endParaRPr/>
          </a:p>
        </p:txBody>
      </p:sp>
      <p:sp>
        <p:nvSpPr>
          <p:cNvPr id="46" name="Google Shape;46;p10"/>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a:p>
            <a:pPr marL="0" lvl="0" indent="0" algn="ctr" rtl="0">
              <a:spcBef>
                <a:spcPts val="560"/>
              </a:spcBef>
              <a:spcAft>
                <a:spcPts val="0"/>
              </a:spcAft>
              <a:buNone/>
            </a:pPr>
            <a:endParaRPr/>
          </a:p>
        </p:txBody>
      </p:sp>
      <p:pic>
        <p:nvPicPr>
          <p:cNvPr id="47" name="Google Shape;47;p10"/>
          <p:cNvPicPr preferRelativeResize="0"/>
          <p:nvPr/>
        </p:nvPicPr>
        <p:blipFill>
          <a:blip r:embed="rId3">
            <a:alphaModFix/>
          </a:blip>
          <a:stretch>
            <a:fillRect/>
          </a:stretch>
        </p:blipFill>
        <p:spPr>
          <a:xfrm>
            <a:off x="457200" y="900275"/>
            <a:ext cx="8191500" cy="38209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3524400" y="205975"/>
            <a:ext cx="51624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cs"/>
              <a:t>Achievements</a:t>
            </a:r>
            <a:endParaRPr/>
          </a:p>
        </p:txBody>
      </p:sp>
      <p:sp>
        <p:nvSpPr>
          <p:cNvPr id="53" name="Google Shape;53;p11"/>
          <p:cNvSpPr txBox="1">
            <a:spLocks noGrp="1"/>
          </p:cNvSpPr>
          <p:nvPr>
            <p:ph type="body" idx="1"/>
          </p:nvPr>
        </p:nvSpPr>
        <p:spPr>
          <a:xfrm>
            <a:off x="3044675" y="951850"/>
            <a:ext cx="6038400" cy="3742500"/>
          </a:xfrm>
          <a:prstGeom prst="rect">
            <a:avLst/>
          </a:prstGeom>
        </p:spPr>
        <p:txBody>
          <a:bodyPr spcFirstLastPara="1" wrap="square" lIns="91425" tIns="45700" rIns="91425" bIns="45700" anchor="t" anchorCtr="0">
            <a:noAutofit/>
          </a:bodyPr>
          <a:lstStyle/>
          <a:p>
            <a:pPr marL="457200" lvl="0" indent="-387350" algn="l" rtl="0">
              <a:spcBef>
                <a:spcPts val="560"/>
              </a:spcBef>
              <a:spcAft>
                <a:spcPts val="0"/>
              </a:spcAft>
              <a:buSzPts val="2500"/>
              <a:buChar char="●"/>
            </a:pPr>
            <a:r>
              <a:rPr lang="cs" sz="2500"/>
              <a:t>signing up to WIS (saving credentials)</a:t>
            </a:r>
            <a:endParaRPr sz="2500"/>
          </a:p>
          <a:p>
            <a:pPr marL="457200" lvl="0" indent="-387350" algn="l" rtl="0">
              <a:spcBef>
                <a:spcPts val="0"/>
              </a:spcBef>
              <a:spcAft>
                <a:spcPts val="0"/>
              </a:spcAft>
              <a:buSzPts val="2500"/>
              <a:buChar char="●"/>
            </a:pPr>
            <a:r>
              <a:rPr lang="cs" sz="2500"/>
              <a:t>loading and updating courses from the </a:t>
            </a:r>
            <a:r>
              <a:rPr lang="cs" sz="2500" b="1"/>
              <a:t>private timetable</a:t>
            </a:r>
            <a:r>
              <a:rPr lang="cs" sz="2500"/>
              <a:t> and from the </a:t>
            </a:r>
            <a:r>
              <a:rPr lang="cs" sz="2500" b="1"/>
              <a:t>course page </a:t>
            </a:r>
            <a:r>
              <a:rPr lang="cs" sz="2500"/>
              <a:t>(without duplicities)</a:t>
            </a:r>
            <a:endParaRPr sz="2500"/>
          </a:p>
          <a:p>
            <a:pPr marL="457200" lvl="0" indent="-387350" algn="l" rtl="0">
              <a:spcBef>
                <a:spcPts val="0"/>
              </a:spcBef>
              <a:spcAft>
                <a:spcPts val="0"/>
              </a:spcAft>
              <a:buSzPts val="2500"/>
              <a:buChar char="●"/>
            </a:pPr>
            <a:r>
              <a:rPr lang="cs" sz="2500"/>
              <a:t>possibility to </a:t>
            </a:r>
            <a:r>
              <a:rPr lang="cs" sz="2500" b="1"/>
              <a:t>remove </a:t>
            </a:r>
            <a:r>
              <a:rPr lang="cs" sz="2500"/>
              <a:t>the course</a:t>
            </a:r>
            <a:endParaRPr sz="2500"/>
          </a:p>
          <a:p>
            <a:pPr marL="457200" lvl="0" indent="-387350" algn="l" rtl="0">
              <a:spcBef>
                <a:spcPts val="0"/>
              </a:spcBef>
              <a:spcAft>
                <a:spcPts val="0"/>
              </a:spcAft>
              <a:buSzPts val="2500"/>
              <a:buChar char="●"/>
            </a:pPr>
            <a:r>
              <a:rPr lang="cs" sz="2500" b="1"/>
              <a:t>exporting </a:t>
            </a:r>
            <a:r>
              <a:rPr lang="cs" sz="2500"/>
              <a:t>the</a:t>
            </a:r>
            <a:r>
              <a:rPr lang="cs" sz="2500" b="1"/>
              <a:t> </a:t>
            </a:r>
            <a:r>
              <a:rPr lang="cs" sz="2500"/>
              <a:t>calendar to .ics</a:t>
            </a:r>
            <a:endParaRPr sz="2500"/>
          </a:p>
          <a:p>
            <a:pPr marL="457200" lvl="0" indent="-387350" algn="l" rtl="0">
              <a:spcBef>
                <a:spcPts val="0"/>
              </a:spcBef>
              <a:spcAft>
                <a:spcPts val="0"/>
              </a:spcAft>
              <a:buSzPts val="2500"/>
              <a:buChar char="●"/>
            </a:pPr>
            <a:r>
              <a:rPr lang="cs" sz="2500"/>
              <a:t>switching a weeks view</a:t>
            </a:r>
            <a:endParaRPr sz="2500"/>
          </a:p>
          <a:p>
            <a:pPr marL="457200" lvl="0" indent="-387350" algn="l" rtl="0">
              <a:spcBef>
                <a:spcPts val="0"/>
              </a:spcBef>
              <a:spcAft>
                <a:spcPts val="0"/>
              </a:spcAft>
              <a:buSzPts val="2500"/>
              <a:buChar char="●"/>
            </a:pPr>
            <a:r>
              <a:rPr lang="cs" sz="2500"/>
              <a:t>bilingual (CZ, EN)</a:t>
            </a:r>
            <a:endParaRPr sz="2500"/>
          </a:p>
        </p:txBody>
      </p:sp>
      <p:pic>
        <p:nvPicPr>
          <p:cNvPr id="3" name="Picture 2">
            <a:extLst>
              <a:ext uri="{FF2B5EF4-FFF2-40B4-BE49-F238E27FC236}">
                <a16:creationId xmlns:a16="http://schemas.microsoft.com/office/drawing/2014/main" id="{E4C300AF-232F-814F-B5CD-3E7D75AC2A76}"/>
              </a:ext>
            </a:extLst>
          </p:cNvPr>
          <p:cNvPicPr>
            <a:picLocks noChangeAspect="1"/>
          </p:cNvPicPr>
          <p:nvPr/>
        </p:nvPicPr>
        <p:blipFill>
          <a:blip r:embed="rId3"/>
          <a:stretch>
            <a:fillRect/>
          </a:stretch>
        </p:blipFill>
        <p:spPr>
          <a:xfrm>
            <a:off x="328601" y="82646"/>
            <a:ext cx="2617731" cy="46537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2"/>
          <p:cNvPicPr preferRelativeResize="0"/>
          <p:nvPr/>
        </p:nvPicPr>
        <p:blipFill>
          <a:blip r:embed="rId3">
            <a:alphaModFix/>
          </a:blip>
          <a:stretch>
            <a:fillRect/>
          </a:stretch>
        </p:blipFill>
        <p:spPr>
          <a:xfrm>
            <a:off x="152400" y="152400"/>
            <a:ext cx="8839199" cy="43817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cs"/>
              <a:t>New Experiences</a:t>
            </a:r>
            <a:endParaRPr/>
          </a:p>
        </p:txBody>
      </p:sp>
      <p:sp>
        <p:nvSpPr>
          <p:cNvPr id="65" name="Google Shape;65;p13"/>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cs"/>
              <a:t>signing up, workings with certificates</a:t>
            </a:r>
            <a:endParaRPr/>
          </a:p>
          <a:p>
            <a:pPr marL="457200" lvl="0" indent="-406400" algn="l" rtl="0">
              <a:spcBef>
                <a:spcPts val="0"/>
              </a:spcBef>
              <a:spcAft>
                <a:spcPts val="0"/>
              </a:spcAft>
              <a:buSzPts val="2800"/>
              <a:buChar char="●"/>
            </a:pPr>
            <a:r>
              <a:rPr lang="cs"/>
              <a:t>problems with different versions of Android (4.4)</a:t>
            </a:r>
            <a:endParaRPr/>
          </a:p>
          <a:p>
            <a:pPr marL="457200" lvl="0" indent="-406400" algn="l" rtl="0">
              <a:spcBef>
                <a:spcPts val="0"/>
              </a:spcBef>
              <a:spcAft>
                <a:spcPts val="0"/>
              </a:spcAft>
              <a:buSzPts val="2800"/>
              <a:buChar char="●"/>
            </a:pPr>
            <a:r>
              <a:rPr lang="cs"/>
              <a:t>exporting to .ics</a:t>
            </a:r>
            <a:endParaRPr/>
          </a:p>
          <a:p>
            <a:pPr marL="457200" lvl="0" indent="-406400" algn="l" rtl="0">
              <a:spcBef>
                <a:spcPts val="0"/>
              </a:spcBef>
              <a:spcAft>
                <a:spcPts val="0"/>
              </a:spcAft>
              <a:buSzPts val="2800"/>
              <a:buChar char="●"/>
            </a:pPr>
            <a:r>
              <a:rPr lang="cs"/>
              <a:t>designing apps (layouts)</a:t>
            </a:r>
            <a:endParaRPr/>
          </a:p>
          <a:p>
            <a:pPr marL="457200" lvl="0" indent="-406400" algn="l" rtl="0">
              <a:spcBef>
                <a:spcPts val="0"/>
              </a:spcBef>
              <a:spcAft>
                <a:spcPts val="0"/>
              </a:spcAft>
              <a:buSzPts val="2800"/>
              <a:buChar char="●"/>
            </a:pPr>
            <a:r>
              <a:rPr lang="cs"/>
              <a:t>using several frameworks</a:t>
            </a:r>
            <a:endParaRPr/>
          </a:p>
          <a:p>
            <a:pPr marL="457200" lvl="0" indent="-406400" algn="l" rtl="0">
              <a:spcBef>
                <a:spcPts val="0"/>
              </a:spcBef>
              <a:spcAft>
                <a:spcPts val="0"/>
              </a:spcAft>
              <a:buSzPts val="2800"/>
              <a:buChar char="●"/>
            </a:pPr>
            <a:r>
              <a:rPr lang="cs"/>
              <a:t>Kotlin and Java</a:t>
            </a:r>
            <a:endParaRPr/>
          </a:p>
          <a:p>
            <a:pPr marL="457200" lvl="0" indent="-406400" algn="l" rtl="0">
              <a:spcBef>
                <a:spcPts val="0"/>
              </a:spcBef>
              <a:spcAft>
                <a:spcPts val="0"/>
              </a:spcAft>
              <a:buSzPts val="2800"/>
              <a:buChar char="●"/>
            </a:pPr>
            <a:r>
              <a:rPr lang="cs"/>
              <a:t>deploying on Google Play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cs"/>
              <a:t>Working in a Team</a:t>
            </a:r>
            <a:endParaRPr/>
          </a:p>
        </p:txBody>
      </p:sp>
      <p:sp>
        <p:nvSpPr>
          <p:cNvPr id="71" name="Google Shape;71;p14"/>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cs"/>
              <a:t>communication channel - Messenger</a:t>
            </a:r>
            <a:endParaRPr/>
          </a:p>
          <a:p>
            <a:pPr marL="457200" lvl="0" indent="-406400" algn="l" rtl="0">
              <a:spcBef>
                <a:spcPts val="0"/>
              </a:spcBef>
              <a:spcAft>
                <a:spcPts val="0"/>
              </a:spcAft>
              <a:buSzPts val="2800"/>
              <a:buChar char="●"/>
            </a:pPr>
            <a:r>
              <a:rPr lang="cs"/>
              <a:t>GitHub, Android Studio</a:t>
            </a:r>
            <a:endParaRPr/>
          </a:p>
        </p:txBody>
      </p:sp>
      <p:pic>
        <p:nvPicPr>
          <p:cNvPr id="72" name="Google Shape;72;p14"/>
          <p:cNvPicPr preferRelativeResize="0"/>
          <p:nvPr/>
        </p:nvPicPr>
        <p:blipFill>
          <a:blip r:embed="rId3">
            <a:alphaModFix/>
          </a:blip>
          <a:stretch>
            <a:fillRect/>
          </a:stretch>
        </p:blipFill>
        <p:spPr>
          <a:xfrm>
            <a:off x="2330375" y="2729050"/>
            <a:ext cx="1320025" cy="1289800"/>
          </a:xfrm>
          <a:prstGeom prst="rect">
            <a:avLst/>
          </a:prstGeom>
          <a:noFill/>
          <a:ln>
            <a:noFill/>
          </a:ln>
        </p:spPr>
      </p:pic>
      <p:pic>
        <p:nvPicPr>
          <p:cNvPr id="73" name="Google Shape;73;p14"/>
          <p:cNvPicPr preferRelativeResize="0"/>
          <p:nvPr/>
        </p:nvPicPr>
        <p:blipFill>
          <a:blip r:embed="rId4">
            <a:alphaModFix/>
          </a:blip>
          <a:stretch>
            <a:fillRect/>
          </a:stretch>
        </p:blipFill>
        <p:spPr>
          <a:xfrm>
            <a:off x="4136825" y="2571762"/>
            <a:ext cx="3489651" cy="1783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cs"/>
              <a:t>Future Extensions</a:t>
            </a:r>
            <a:endParaRPr/>
          </a:p>
        </p:txBody>
      </p:sp>
      <p:sp>
        <p:nvSpPr>
          <p:cNvPr id="79" name="Google Shape;79;p15"/>
          <p:cNvSpPr txBox="1">
            <a:spLocks noGrp="1"/>
          </p:cNvSpPr>
          <p:nvPr>
            <p:ph type="body" idx="1"/>
          </p:nvPr>
        </p:nvSpPr>
        <p:spPr>
          <a:xfrm>
            <a:off x="54125" y="966450"/>
            <a:ext cx="5185200" cy="3611700"/>
          </a:xfrm>
          <a:prstGeom prst="rect">
            <a:avLst/>
          </a:prstGeom>
        </p:spPr>
        <p:txBody>
          <a:bodyPr spcFirstLastPara="1" wrap="square" lIns="91425" tIns="45700" rIns="91425" bIns="45700" anchor="t" anchorCtr="0">
            <a:noAutofit/>
          </a:bodyPr>
          <a:lstStyle/>
          <a:p>
            <a:pPr marL="457200" lvl="0" indent="-387350" algn="l" rtl="0">
              <a:spcBef>
                <a:spcPts val="560"/>
              </a:spcBef>
              <a:spcAft>
                <a:spcPts val="0"/>
              </a:spcAft>
              <a:buSzPts val="2500"/>
              <a:buChar char="●"/>
            </a:pPr>
            <a:r>
              <a:rPr lang="cs" sz="2500"/>
              <a:t>manually adding courses to the calendar</a:t>
            </a:r>
            <a:endParaRPr sz="2500"/>
          </a:p>
          <a:p>
            <a:pPr marL="457200" lvl="0" indent="-387350" algn="l" rtl="0">
              <a:spcBef>
                <a:spcPts val="0"/>
              </a:spcBef>
              <a:spcAft>
                <a:spcPts val="0"/>
              </a:spcAft>
              <a:buSzPts val="2500"/>
              <a:buChar char="●"/>
            </a:pPr>
            <a:r>
              <a:rPr lang="cs" sz="2500"/>
              <a:t>better synchronisation with the Google Calendar</a:t>
            </a:r>
            <a:endParaRPr sz="2500"/>
          </a:p>
          <a:p>
            <a:pPr marL="457200" lvl="0" indent="-387350" algn="l" rtl="0">
              <a:spcBef>
                <a:spcPts val="0"/>
              </a:spcBef>
              <a:spcAft>
                <a:spcPts val="0"/>
              </a:spcAft>
              <a:buSzPts val="2500"/>
              <a:buChar char="●"/>
            </a:pPr>
            <a:r>
              <a:rPr lang="cs" sz="2500"/>
              <a:t>additional information to the course</a:t>
            </a:r>
            <a:endParaRPr sz="2500"/>
          </a:p>
          <a:p>
            <a:pPr marL="457200" lvl="0" indent="-387350" algn="l" rtl="0">
              <a:spcBef>
                <a:spcPts val="0"/>
              </a:spcBef>
              <a:spcAft>
                <a:spcPts val="0"/>
              </a:spcAft>
              <a:buSzPts val="2500"/>
              <a:buChar char="●"/>
            </a:pPr>
            <a:r>
              <a:rPr lang="cs" sz="2500"/>
              <a:t>downloading also all Tasks and Dates from WIS</a:t>
            </a:r>
            <a:endParaRPr sz="2500"/>
          </a:p>
        </p:txBody>
      </p:sp>
      <p:pic>
        <p:nvPicPr>
          <p:cNvPr id="80" name="Google Shape;80;p15"/>
          <p:cNvPicPr preferRelativeResize="0"/>
          <p:nvPr/>
        </p:nvPicPr>
        <p:blipFill>
          <a:blip r:embed="rId3">
            <a:alphaModFix/>
          </a:blip>
          <a:stretch>
            <a:fillRect/>
          </a:stretch>
        </p:blipFill>
        <p:spPr>
          <a:xfrm>
            <a:off x="5340425" y="1503052"/>
            <a:ext cx="3652249" cy="24092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524400" y="205975"/>
            <a:ext cx="51624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cs"/>
              <a:t>FIT Timetable</a:t>
            </a:r>
            <a:endParaRPr/>
          </a:p>
        </p:txBody>
      </p:sp>
      <p:sp>
        <p:nvSpPr>
          <p:cNvPr id="87" name="Google Shape;87;p16"/>
          <p:cNvSpPr txBox="1">
            <a:spLocks noGrp="1"/>
          </p:cNvSpPr>
          <p:nvPr>
            <p:ph type="body" idx="1"/>
          </p:nvPr>
        </p:nvSpPr>
        <p:spPr>
          <a:xfrm>
            <a:off x="3044675" y="951850"/>
            <a:ext cx="6038400" cy="3742500"/>
          </a:xfrm>
          <a:prstGeom prst="rect">
            <a:avLst/>
          </a:prstGeom>
        </p:spPr>
        <p:txBody>
          <a:bodyPr spcFirstLastPara="1" wrap="square" lIns="91425" tIns="45700" rIns="91425" bIns="45700" anchor="t" anchorCtr="0">
            <a:noAutofit/>
          </a:bodyPr>
          <a:lstStyle/>
          <a:p>
            <a:pPr marL="457200" lvl="0" indent="-387350" algn="l" rtl="0">
              <a:spcBef>
                <a:spcPts val="560"/>
              </a:spcBef>
              <a:spcAft>
                <a:spcPts val="0"/>
              </a:spcAft>
              <a:buSzPts val="2500"/>
              <a:buChar char="●"/>
            </a:pPr>
            <a:r>
              <a:rPr lang="cs" sz="2500"/>
              <a:t>signing up to WIS (saving credentials)</a:t>
            </a:r>
            <a:endParaRPr sz="2500"/>
          </a:p>
          <a:p>
            <a:pPr marL="457200" lvl="0" indent="-387350" algn="l" rtl="0">
              <a:spcBef>
                <a:spcPts val="0"/>
              </a:spcBef>
              <a:spcAft>
                <a:spcPts val="0"/>
              </a:spcAft>
              <a:buSzPts val="2500"/>
              <a:buChar char="●"/>
            </a:pPr>
            <a:r>
              <a:rPr lang="cs" sz="2500"/>
              <a:t>loading and updating courses from the </a:t>
            </a:r>
            <a:r>
              <a:rPr lang="cs" sz="2500" b="1"/>
              <a:t>private timetable</a:t>
            </a:r>
            <a:r>
              <a:rPr lang="cs" sz="2500"/>
              <a:t> and from the </a:t>
            </a:r>
            <a:r>
              <a:rPr lang="cs" sz="2500" b="1"/>
              <a:t>course page </a:t>
            </a:r>
            <a:r>
              <a:rPr lang="cs" sz="2500"/>
              <a:t>(without duplicities)</a:t>
            </a:r>
            <a:endParaRPr sz="2500"/>
          </a:p>
          <a:p>
            <a:pPr marL="457200" lvl="0" indent="-387350" algn="l" rtl="0">
              <a:spcBef>
                <a:spcPts val="0"/>
              </a:spcBef>
              <a:spcAft>
                <a:spcPts val="0"/>
              </a:spcAft>
              <a:buSzPts val="2500"/>
              <a:buChar char="●"/>
            </a:pPr>
            <a:r>
              <a:rPr lang="cs" sz="2500"/>
              <a:t>possibility to </a:t>
            </a:r>
            <a:r>
              <a:rPr lang="cs" sz="2500" b="1"/>
              <a:t>remove </a:t>
            </a:r>
            <a:r>
              <a:rPr lang="cs" sz="2500"/>
              <a:t>the course</a:t>
            </a:r>
            <a:endParaRPr sz="2500"/>
          </a:p>
          <a:p>
            <a:pPr marL="457200" lvl="0" indent="-387350" algn="l" rtl="0">
              <a:spcBef>
                <a:spcPts val="0"/>
              </a:spcBef>
              <a:spcAft>
                <a:spcPts val="0"/>
              </a:spcAft>
              <a:buSzPts val="2500"/>
              <a:buChar char="●"/>
            </a:pPr>
            <a:r>
              <a:rPr lang="cs" sz="2500" b="1"/>
              <a:t>exporting </a:t>
            </a:r>
            <a:r>
              <a:rPr lang="cs" sz="2500"/>
              <a:t>the</a:t>
            </a:r>
            <a:r>
              <a:rPr lang="cs" sz="2500" b="1"/>
              <a:t> </a:t>
            </a:r>
            <a:r>
              <a:rPr lang="cs" sz="2500"/>
              <a:t>calendar to .ics</a:t>
            </a:r>
            <a:endParaRPr sz="2500"/>
          </a:p>
          <a:p>
            <a:pPr marL="457200" lvl="0" indent="-387350" algn="l" rtl="0">
              <a:spcBef>
                <a:spcPts val="0"/>
              </a:spcBef>
              <a:spcAft>
                <a:spcPts val="0"/>
              </a:spcAft>
              <a:buSzPts val="2500"/>
              <a:buChar char="●"/>
            </a:pPr>
            <a:r>
              <a:rPr lang="cs" sz="2500"/>
              <a:t>switching a weeks view</a:t>
            </a:r>
            <a:endParaRPr sz="2500"/>
          </a:p>
          <a:p>
            <a:pPr marL="457200" lvl="0" indent="-387350" algn="l" rtl="0">
              <a:spcBef>
                <a:spcPts val="0"/>
              </a:spcBef>
              <a:spcAft>
                <a:spcPts val="0"/>
              </a:spcAft>
              <a:buSzPts val="2500"/>
              <a:buChar char="●"/>
            </a:pPr>
            <a:r>
              <a:rPr lang="cs" sz="2500"/>
              <a:t>bilingual (CZ, EN)</a:t>
            </a:r>
            <a:endParaRPr sz="2500"/>
          </a:p>
        </p:txBody>
      </p:sp>
      <p:pic>
        <p:nvPicPr>
          <p:cNvPr id="5" name="Picture 4">
            <a:extLst>
              <a:ext uri="{FF2B5EF4-FFF2-40B4-BE49-F238E27FC236}">
                <a16:creationId xmlns:a16="http://schemas.microsoft.com/office/drawing/2014/main" id="{E8A007AC-C152-B146-A382-B003FC14293B}"/>
              </a:ext>
            </a:extLst>
          </p:cNvPr>
          <p:cNvPicPr>
            <a:picLocks noChangeAspect="1"/>
          </p:cNvPicPr>
          <p:nvPr/>
        </p:nvPicPr>
        <p:blipFill>
          <a:blip r:embed="rId3"/>
          <a:stretch>
            <a:fillRect/>
          </a:stretch>
        </p:blipFill>
        <p:spPr>
          <a:xfrm>
            <a:off x="328601" y="82646"/>
            <a:ext cx="2617731" cy="4653744"/>
          </a:xfrm>
          <a:prstGeom prst="rect">
            <a:avLst/>
          </a:prstGeom>
        </p:spPr>
      </p:pic>
    </p:spTree>
  </p:cSld>
  <p:clrMapOvr>
    <a:masterClrMapping/>
  </p:clrMapOvr>
</p:sld>
</file>

<file path=ppt/theme/theme1.xml><?xml version="1.0" encoding="utf-8"?>
<a:theme xmlns:a="http://schemas.openxmlformats.org/drawingml/2006/main" name="Motiv systému Office">
  <a:themeElements>
    <a:clrScheme name="VUT">
      <a:dk1>
        <a:srgbClr val="000000"/>
      </a:dk1>
      <a:lt1>
        <a:srgbClr val="FFFFFF"/>
      </a:lt1>
      <a:dk2>
        <a:srgbClr val="595959"/>
      </a:dk2>
      <a:lt2>
        <a:srgbClr val="F1F5F5"/>
      </a:lt2>
      <a:accent1>
        <a:srgbClr val="C00000"/>
      </a:accent1>
      <a:accent2>
        <a:srgbClr val="FF0000"/>
      </a:accent2>
      <a:accent3>
        <a:srgbClr val="FFC000"/>
      </a:accent3>
      <a:accent4>
        <a:srgbClr val="FFFF00"/>
      </a:accent4>
      <a:accent5>
        <a:srgbClr val="B0F0C1"/>
      </a:accent5>
      <a:accent6>
        <a:srgbClr val="92CDDC"/>
      </a:accent6>
      <a:hlink>
        <a:srgbClr val="31859B"/>
      </a:hlink>
      <a:folHlink>
        <a:srgbClr val="20586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486</Words>
  <Application>Microsoft Macintosh PowerPoint</Application>
  <PresentationFormat>On-screen Show (16:9)</PresentationFormat>
  <Paragraphs>59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 Black</vt:lpstr>
      <vt:lpstr>Arial</vt:lpstr>
      <vt:lpstr>Noto Sans Symbols</vt:lpstr>
      <vt:lpstr>Motiv systému Office</vt:lpstr>
      <vt:lpstr>FIT Timetable</vt:lpstr>
      <vt:lpstr>FIT Private Timetable</vt:lpstr>
      <vt:lpstr>Achievements</vt:lpstr>
      <vt:lpstr>PowerPoint Presentation</vt:lpstr>
      <vt:lpstr>New Experiences</vt:lpstr>
      <vt:lpstr>Working in a Team</vt:lpstr>
      <vt:lpstr>Future Extensions</vt:lpstr>
      <vt:lpstr>FIT Timetable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Timetable</dc:title>
  <cp:lastModifiedBy>Dominik Harmim</cp:lastModifiedBy>
  <cp:revision>1</cp:revision>
  <dcterms:modified xsi:type="dcterms:W3CDTF">2019-12-09T23:22:23Z</dcterms:modified>
</cp:coreProperties>
</file>